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10691813" cy="7559675"/>
  <p:notesSz cx="6797675" cy="9872663"/>
  <p:defaultTextStyle>
    <a:defPPr>
      <a:defRPr lang="de-D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256" userDrawn="1">
          <p15:clr>
            <a:srgbClr val="A4A3A4"/>
          </p15:clr>
        </p15:guide>
        <p15:guide id="2" pos="4524" userDrawn="1">
          <p15:clr>
            <a:srgbClr val="A4A3A4"/>
          </p15:clr>
        </p15:guide>
        <p15:guide id="3" pos="2188" userDrawn="1">
          <p15:clr>
            <a:srgbClr val="A4A3A4"/>
          </p15:clr>
        </p15:guide>
        <p15:guide id="4" orient="horz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95C32A"/>
    <a:srgbClr val="2133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/>
    <p:restoredTop sz="94688"/>
  </p:normalViewPr>
  <p:slideViewPr>
    <p:cSldViewPr snapToGrid="0" snapToObjects="1">
      <p:cViewPr varScale="1">
        <p:scale>
          <a:sx n="92" d="100"/>
          <a:sy n="92" d="100"/>
        </p:scale>
        <p:origin x="1314" y="96"/>
      </p:cViewPr>
      <p:guideLst>
        <p:guide pos="2256"/>
        <p:guide pos="4524"/>
        <p:guide pos="2188"/>
        <p:guide orient="horz"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notesMaster" Target="notesMasters/notesMaster1.xml"/><Relationship Id="rId9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37" tIns="45719" rIns="91437" bIns="45719" rtlCol="0"/>
          <a:lstStyle>
            <a:lvl1pPr algn="r">
              <a:defRPr sz="1200"/>
            </a:lvl1pPr>
          </a:lstStyle>
          <a:p>
            <a:fld id="{6A823292-7512-AF48-8436-139BC06F8055}" type="datetimeFigureOut">
              <a:t>20.10.2020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42988" y="1233488"/>
            <a:ext cx="4711700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7" tIns="45719" rIns="91437" bIns="4571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37" tIns="45719" rIns="91437" bIns="45719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377318"/>
            <a:ext cx="2945659" cy="49534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5347"/>
          </a:xfrm>
          <a:prstGeom prst="rect">
            <a:avLst/>
          </a:prstGeom>
        </p:spPr>
        <p:txBody>
          <a:bodyPr vert="horz" lIns="91437" tIns="45719" rIns="91437" bIns="45719" rtlCol="0" anchor="b"/>
          <a:lstStyle>
            <a:lvl1pPr algn="r">
              <a:defRPr sz="1200"/>
            </a:lvl1pPr>
          </a:lstStyle>
          <a:p>
            <a:fld id="{4E89E69A-80D1-A340-9CD5-8975FA6AE8D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1856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20.10.2020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6982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20.10.2020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126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20.10.2020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358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20.10.2020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0469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20.10.2020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68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20.10.2020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852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20.10.2020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58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20.10.2020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802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20.10.2020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801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20.10.2020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955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05F62D-D84F-4947-A975-C84EE165C1A1}" type="datetimeFigureOut">
              <a:t>20.10.2020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4468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
Zweite Ebene
Dritte Ebene
Vierte Ebene
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5F62D-D84F-4947-A975-C84EE165C1A1}" type="datetimeFigureOut">
              <a:t>20.10.2020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66542-BE0C-F441-8157-D4AE510917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496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raußen, Baum, Gras, Mann enthält.&#10;&#10;Automatisch generierte Beschreibung">
            <a:extLst>
              <a:ext uri="{FF2B5EF4-FFF2-40B4-BE49-F238E27FC236}">
                <a16:creationId xmlns:a16="http://schemas.microsoft.com/office/drawing/2014/main" id="{1F323485-3F21-AA4C-9831-63C1B864A6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606751" y="575867"/>
            <a:ext cx="3230909" cy="4846365"/>
          </a:xfrm>
          <a:prstGeom prst="rect">
            <a:avLst/>
          </a:prstGeom>
        </p:spPr>
      </p:pic>
      <p:cxnSp>
        <p:nvCxnSpPr>
          <p:cNvPr id="53" name="Gerade Verbindung 52">
            <a:extLst>
              <a:ext uri="{FF2B5EF4-FFF2-40B4-BE49-F238E27FC236}">
                <a16:creationId xmlns:a16="http://schemas.microsoft.com/office/drawing/2014/main" id="{E835D9C7-5428-5244-8D94-EEF200F828D3}"/>
              </a:ext>
            </a:extLst>
          </p:cNvPr>
          <p:cNvCxnSpPr>
            <a:cxnSpLocks/>
          </p:cNvCxnSpPr>
          <p:nvPr/>
        </p:nvCxnSpPr>
        <p:spPr>
          <a:xfrm>
            <a:off x="3492000" y="168367"/>
            <a:ext cx="0" cy="721741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B3C4FA2E-3BB3-FC4D-AF19-A764754F5A58}"/>
              </a:ext>
            </a:extLst>
          </p:cNvPr>
          <p:cNvSpPr/>
          <p:nvPr/>
        </p:nvSpPr>
        <p:spPr>
          <a:xfrm>
            <a:off x="6601661" y="168442"/>
            <a:ext cx="3237239" cy="5253790"/>
          </a:xfrm>
          <a:prstGeom prst="rect">
            <a:avLst/>
          </a:prstGeom>
          <a:gradFill>
            <a:gsLst>
              <a:gs pos="10000">
                <a:srgbClr val="95C32A"/>
              </a:gs>
              <a:gs pos="35000">
                <a:srgbClr val="95C32A">
                  <a:alpha val="80000"/>
                </a:srgbClr>
              </a:gs>
              <a:gs pos="73000">
                <a:srgbClr val="95C32A">
                  <a:alpha val="80000"/>
                </a:srgbClr>
              </a:gs>
              <a:gs pos="99000">
                <a:srgbClr val="95C32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F4674C4-B76D-9044-961C-182564E4270B}"/>
              </a:ext>
            </a:extLst>
          </p:cNvPr>
          <p:cNvSpPr/>
          <p:nvPr/>
        </p:nvSpPr>
        <p:spPr>
          <a:xfrm flipV="1">
            <a:off x="175491" y="7194884"/>
            <a:ext cx="9658320" cy="18479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490CF4D-55E1-5F4F-89A3-967F75A1631C}"/>
              </a:ext>
            </a:extLst>
          </p:cNvPr>
          <p:cNvSpPr txBox="1">
            <a:spLocks/>
          </p:cNvSpPr>
          <p:nvPr/>
        </p:nvSpPr>
        <p:spPr>
          <a:xfrm rot="16200000">
            <a:off x="7754742" y="2493269"/>
            <a:ext cx="5016148" cy="85800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endParaRPr lang="en-US" sz="2800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17AD0D3-590F-724E-B5D5-80FB39C53E30}"/>
              </a:ext>
            </a:extLst>
          </p:cNvPr>
          <p:cNvSpPr/>
          <p:nvPr/>
        </p:nvSpPr>
        <p:spPr>
          <a:xfrm>
            <a:off x="3662588" y="168442"/>
            <a:ext cx="3519262" cy="16042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95A567C3-647D-7941-AFFC-114399385EC0}"/>
              </a:ext>
            </a:extLst>
          </p:cNvPr>
          <p:cNvSpPr txBox="1"/>
          <p:nvPr/>
        </p:nvSpPr>
        <p:spPr>
          <a:xfrm>
            <a:off x="7122845" y="486503"/>
            <a:ext cx="2692873" cy="92333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r">
              <a:lnSpc>
                <a:spcPct val="90000"/>
              </a:lnSpc>
            </a:pPr>
            <a:r>
              <a:rPr lang="de-DE" sz="2000" b="1" dirty="0">
                <a:solidFill>
                  <a:schemeClr val="bg1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Sozialraumkoordination im Landkreis Neumarkt i.d.OPf. 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D58B85F0-FCFF-0742-94E5-CC3DBF06AB7C}"/>
              </a:ext>
            </a:extLst>
          </p:cNvPr>
          <p:cNvSpPr txBox="1"/>
          <p:nvPr/>
        </p:nvSpPr>
        <p:spPr>
          <a:xfrm>
            <a:off x="25868" y="1476166"/>
            <a:ext cx="3321413" cy="1920526"/>
          </a:xfrm>
          <a:prstGeom prst="rect">
            <a:avLst/>
          </a:prstGeom>
          <a:noFill/>
        </p:spPr>
        <p:txBody>
          <a:bodyPr wrap="square" lIns="288000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Mitarbeit an der Umsetzung des Seniorenpolitischen Gesamtkonzepts </a:t>
            </a:r>
            <a:r>
              <a:rPr lang="de-DE" sz="11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für </a:t>
            </a: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 offen. </a:t>
            </a:r>
            <a:r>
              <a:rPr lang="de-DE" sz="11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Koordinierungs- und zentrale </a:t>
            </a: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Anlaufstelle für </a:t>
            </a:r>
            <a:r>
              <a:rPr lang="de-DE" sz="11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Senior*innen, ehrenamtlich </a:t>
            </a: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Engagierte und weitere Akteur*innen aus </a:t>
            </a:r>
            <a:r>
              <a:rPr lang="de-DE" sz="11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Altenhilfe</a:t>
            </a: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1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nimmt </a:t>
            </a: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Ihre Ideen und Anregungen jederzeit gerne auf. Sprechen Sie </a:t>
            </a:r>
            <a:r>
              <a:rPr lang="de-DE" sz="11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 </a:t>
            </a: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 Fragen rund um </a:t>
            </a:r>
            <a:r>
              <a:rPr lang="de-DE" sz="11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Seniorenarbeit einfach an</a:t>
            </a: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7D3975E9-EEC2-9E4B-A9F2-2DABF8C6CE01}"/>
              </a:ext>
            </a:extLst>
          </p:cNvPr>
          <p:cNvSpPr/>
          <p:nvPr/>
        </p:nvSpPr>
        <p:spPr>
          <a:xfrm>
            <a:off x="185921" y="524844"/>
            <a:ext cx="3103200" cy="792000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Koordinierungs- und zentrale Anlaufstelle und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Möglichkeiten der Mitwirkung</a:t>
            </a: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B5EC6E1D-E286-F046-8CCA-D7FC99D442F4}"/>
              </a:ext>
            </a:extLst>
          </p:cNvPr>
          <p:cNvSpPr txBox="1"/>
          <p:nvPr/>
        </p:nvSpPr>
        <p:spPr>
          <a:xfrm>
            <a:off x="3496424" y="1003469"/>
            <a:ext cx="3232150" cy="6000104"/>
          </a:xfrm>
          <a:prstGeom prst="rect">
            <a:avLst/>
          </a:prstGeom>
          <a:noFill/>
        </p:spPr>
        <p:txBody>
          <a:bodyPr wrap="square" lIns="288000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Sozialraumkoordination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Alexandra Ludwig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09181/5092918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ludwig@reginagmbh.de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Auftrag des 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Landkreises Neumarkt i.d.OPf</a:t>
            </a:r>
            <a:r>
              <a:rPr lang="de-DE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.: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REGINA GmbH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Dr.-</a:t>
            </a:r>
            <a:r>
              <a:rPr lang="de-DE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Grundler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-Str. 1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92318 Neumarkt i.d.OPf.</a:t>
            </a:r>
          </a:p>
          <a:p>
            <a:pPr>
              <a:spcAft>
                <a:spcPts val="600"/>
              </a:spcAft>
            </a:pP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Tel.: 09181/509290</a:t>
            </a:r>
          </a:p>
          <a:p>
            <a:pPr>
              <a:spcAft>
                <a:spcPts val="600"/>
              </a:spcAft>
            </a:pP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E-Mail: info@reginagmbh.de</a:t>
            </a:r>
          </a:p>
          <a:p>
            <a:pPr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 www.reginagmbh.de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Projektstelle "Sozialraumkoordination" wird finanziert und unterstützt durch den Landkreis Neumarkt i.d.OPf. 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EFC41300-439B-5D4C-BCE0-F78009EB4659}"/>
              </a:ext>
            </a:extLst>
          </p:cNvPr>
          <p:cNvSpPr/>
          <p:nvPr/>
        </p:nvSpPr>
        <p:spPr>
          <a:xfrm>
            <a:off x="185922" y="168367"/>
            <a:ext cx="6252410" cy="16042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294" y="6312090"/>
            <a:ext cx="2018367" cy="874681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7286561" y="3652962"/>
            <a:ext cx="33445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Seniorenpolitisches </a:t>
            </a:r>
            <a:br>
              <a:rPr lang="de-DE" sz="12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2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Gesamtkonzept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8115182" y="4031144"/>
            <a:ext cx="16653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6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Koordinierung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7191986" y="4212732"/>
            <a:ext cx="1480437" cy="28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  <a:spcBef>
                <a:spcPts val="1200"/>
              </a:spcBef>
              <a:spcAft>
                <a:spcPts val="1200"/>
              </a:spcAft>
            </a:pPr>
            <a:r>
              <a:rPr lang="de-DE" sz="100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Seniorenpolitik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8415522" y="4379024"/>
            <a:ext cx="14200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spc="11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Generations-</a:t>
            </a:r>
          </a:p>
          <a:p>
            <a:r>
              <a:rPr lang="de-DE" sz="1000" spc="11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übergreifende </a:t>
            </a:r>
          </a:p>
          <a:p>
            <a:r>
              <a:rPr lang="de-DE" sz="1000" spc="11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Zusammenarbeit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8247663" y="4963453"/>
            <a:ext cx="22297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Vernetzung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B3398EDE-958E-6047-A459-C6088F762166}"/>
              </a:ext>
            </a:extLst>
          </p:cNvPr>
          <p:cNvSpPr/>
          <p:nvPr/>
        </p:nvSpPr>
        <p:spPr>
          <a:xfrm>
            <a:off x="3669829" y="519692"/>
            <a:ext cx="951680" cy="334800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7D3975E9-EEC2-9E4B-A9F2-2DABF8C6CE01}"/>
              </a:ext>
            </a:extLst>
          </p:cNvPr>
          <p:cNvSpPr/>
          <p:nvPr/>
        </p:nvSpPr>
        <p:spPr>
          <a:xfrm>
            <a:off x="217672" y="4413709"/>
            <a:ext cx="1964996" cy="333493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Aufgabenbereiche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58B85F0-FCFF-0742-94E5-CC3DBF06AB7C}"/>
              </a:ext>
            </a:extLst>
          </p:cNvPr>
          <p:cNvSpPr txBox="1"/>
          <p:nvPr/>
        </p:nvSpPr>
        <p:spPr>
          <a:xfrm>
            <a:off x="25869" y="4901459"/>
            <a:ext cx="3321413" cy="2102114"/>
          </a:xfrm>
          <a:prstGeom prst="rect">
            <a:avLst/>
          </a:prstGeom>
          <a:noFill/>
        </p:spPr>
        <p:txBody>
          <a:bodyPr wrap="square" lIns="288000" rtlCol="0">
            <a:spAutoFit/>
          </a:bodyPr>
          <a:lstStyle/>
          <a:p>
            <a:pPr marL="171450" indent="-1714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Regelmäßige Vernetzungstreffen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Eckpunktepapier für Seniorenbeauftragte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Informationsveranstaltungen und Workshops zu verschiedenen Themen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 Barrierefreiheit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Runde Tische (Umsetzung SPGK auf kommunaler Ebene)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115" y="6388630"/>
            <a:ext cx="1449257" cy="724629"/>
          </a:xfrm>
          <a:prstGeom prst="rect">
            <a:avLst/>
          </a:prstGeom>
        </p:spPr>
      </p:pic>
      <p:sp>
        <p:nvSpPr>
          <p:cNvPr id="28" name="Textfeld 27"/>
          <p:cNvSpPr txBox="1"/>
          <p:nvPr/>
        </p:nvSpPr>
        <p:spPr>
          <a:xfrm>
            <a:off x="6790879" y="4755429"/>
            <a:ext cx="138649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300" b="1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Ehrenamt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7385141" y="4403181"/>
            <a:ext cx="222977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100" b="1" spc="110" dirty="0">
                <a:solidFill>
                  <a:schemeClr val="bg1">
                    <a:alpha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Mitwirkung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724" y="3324231"/>
            <a:ext cx="944301" cy="9352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54" name="Gerade Verbindung 53">
            <a:extLst>
              <a:ext uri="{FF2B5EF4-FFF2-40B4-BE49-F238E27FC236}">
                <a16:creationId xmlns:a16="http://schemas.microsoft.com/office/drawing/2014/main" id="{48C754BA-A463-5743-9E0E-0B92874E75C8}"/>
              </a:ext>
            </a:extLst>
          </p:cNvPr>
          <p:cNvCxnSpPr>
            <a:cxnSpLocks/>
          </p:cNvCxnSpPr>
          <p:nvPr/>
        </p:nvCxnSpPr>
        <p:spPr>
          <a:xfrm>
            <a:off x="7092000" y="168367"/>
            <a:ext cx="0" cy="721741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5490CF4D-55E1-5F4F-89A3-967F75A1631C}"/>
              </a:ext>
            </a:extLst>
          </p:cNvPr>
          <p:cNvSpPr txBox="1">
            <a:spLocks/>
          </p:cNvSpPr>
          <p:nvPr/>
        </p:nvSpPr>
        <p:spPr>
          <a:xfrm rot="16200000">
            <a:off x="7694054" y="2410455"/>
            <a:ext cx="5016148" cy="858003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>
            <a:defPPr>
              <a:defRPr lang="de-DE"/>
            </a:defPPr>
            <a:lvl1pPr marL="0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7754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995507" rtl="0" eaLnBrk="1" latinLnBrk="0" hangingPunct="1">
              <a:defRPr sz="1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Schwerpunkte − Aufgaben − Kontakt 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442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Gerade Verbindung 2">
            <a:extLst>
              <a:ext uri="{FF2B5EF4-FFF2-40B4-BE49-F238E27FC236}">
                <a16:creationId xmlns:a16="http://schemas.microsoft.com/office/drawing/2014/main" id="{D7060087-B2D8-A145-AAD6-9D2EE36CC957}"/>
              </a:ext>
            </a:extLst>
          </p:cNvPr>
          <p:cNvCxnSpPr>
            <a:cxnSpLocks/>
          </p:cNvCxnSpPr>
          <p:nvPr/>
        </p:nvCxnSpPr>
        <p:spPr>
          <a:xfrm>
            <a:off x="3600000" y="168367"/>
            <a:ext cx="0" cy="721741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64">
            <a:extLst>
              <a:ext uri="{FF2B5EF4-FFF2-40B4-BE49-F238E27FC236}">
                <a16:creationId xmlns:a16="http://schemas.microsoft.com/office/drawing/2014/main" id="{09C12665-9D82-4B42-A6CE-9B0334D4F435}"/>
              </a:ext>
            </a:extLst>
          </p:cNvPr>
          <p:cNvCxnSpPr>
            <a:cxnSpLocks/>
          </p:cNvCxnSpPr>
          <p:nvPr/>
        </p:nvCxnSpPr>
        <p:spPr>
          <a:xfrm>
            <a:off x="7200000" y="168367"/>
            <a:ext cx="0" cy="7217415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feld 30">
            <a:extLst>
              <a:ext uri="{FF2B5EF4-FFF2-40B4-BE49-F238E27FC236}">
                <a16:creationId xmlns:a16="http://schemas.microsoft.com/office/drawing/2014/main" id="{3183C802-EDB9-B245-B596-FEF07245A5C1}"/>
              </a:ext>
            </a:extLst>
          </p:cNvPr>
          <p:cNvSpPr txBox="1"/>
          <p:nvPr/>
        </p:nvSpPr>
        <p:spPr>
          <a:xfrm>
            <a:off x="3636097" y="1492000"/>
            <a:ext cx="3287195" cy="4667945"/>
          </a:xfrm>
          <a:prstGeom prst="rect">
            <a:avLst/>
          </a:prstGeom>
          <a:noFill/>
        </p:spPr>
        <p:txBody>
          <a:bodyPr wrap="square" lIns="288000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Landkreise und kreisfreien Städte sind nach Artikel 69 des Gesetzes zur Ausführung der Sozialgesetze (AGSG) verpflichtet, integrative regionale Seniorenpolitische Gesamtkonzepte zu entwickeln.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Seniorenpolitische Gesamtkonzept basiert auf einer Bestandsanalyse sowie auf Prognosen, welche Herausforderungen sich für die jeweilige Kommune in Zukunft ergeben werden, um diesen aktiv zu begegnen. 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Seniorenpolitischen Gesamtkonzepte fokussieren die großen Potenziale älterer Menschen und schaffen gleichzeitig </a:t>
            </a:r>
            <a:r>
              <a:rPr lang="de-DE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pass-genaue 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Unterstützungsstrukturen vor Ort.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Kommunale Seniorenpolitische </a:t>
            </a:r>
            <a:r>
              <a:rPr lang="de-DE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Gesamt-konzepte 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ein Baustein bei der Umsetzung der Leitlinien bayerischer Seniorenpolitik, wie sie im „Seniorenpolitischen Konzept“ der Staatsregierung enthalten sind. </a:t>
            </a:r>
          </a:p>
          <a:p>
            <a:pPr algn="just">
              <a:lnSpc>
                <a:spcPct val="120000"/>
              </a:lnSpc>
              <a:spcAft>
                <a:spcPts val="10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(Quelle: https://www.stmas.bayern.de)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EE1D6CF-762C-774E-972A-918784A869A1}"/>
              </a:ext>
            </a:extLst>
          </p:cNvPr>
          <p:cNvSpPr/>
          <p:nvPr/>
        </p:nvSpPr>
        <p:spPr>
          <a:xfrm>
            <a:off x="3846313" y="748280"/>
            <a:ext cx="3102709" cy="60446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Das Seniorenpolitische Gesamtkonzept (SPGK)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95DC0DCA-FAE0-BF45-9B99-0D9F81927555}"/>
              </a:ext>
            </a:extLst>
          </p:cNvPr>
          <p:cNvSpPr/>
          <p:nvPr/>
        </p:nvSpPr>
        <p:spPr>
          <a:xfrm>
            <a:off x="3581400" y="168442"/>
            <a:ext cx="6252410" cy="16042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8E870A7D-7071-5E49-BD5B-9D080907463C}"/>
              </a:ext>
            </a:extLst>
          </p:cNvPr>
          <p:cNvSpPr txBox="1"/>
          <p:nvPr/>
        </p:nvSpPr>
        <p:spPr>
          <a:xfrm>
            <a:off x="36098" y="1491093"/>
            <a:ext cx="3287195" cy="4588949"/>
          </a:xfrm>
          <a:prstGeom prst="rect">
            <a:avLst/>
          </a:prstGeom>
          <a:noFill/>
        </p:spPr>
        <p:txBody>
          <a:bodyPr wrap="square" lIns="288000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Projektstelle „Sozialraumkoordination“, welche die Umsetzung des </a:t>
            </a:r>
            <a:r>
              <a:rPr lang="de-DE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Senioren-politischen 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Gesamtkonzepts (SPGK) des Landkreises Neumarkt i.d.OPf. begleitet, wurde im Mai 2020 eingerichtet.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Damit einhergehend wurde eine </a:t>
            </a:r>
            <a:r>
              <a:rPr lang="de-DE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Koordinierungs- und zentrale Anlaufstelle für Senior*innen, ehrenamtlich Engagierte und weitere Akteur*innen aus </a:t>
            </a:r>
            <a:r>
              <a:rPr lang="de-DE" sz="1100" dirty="0" smtClean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Altenhilfe 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geschaffen.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Diese verfolgt das Ziel, </a:t>
            </a:r>
            <a:r>
              <a:rPr lang="de-DE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generations-übergreifende 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Entwicklungsaufgaben im Landkreis und seinen Kommunen anzustoßen und zu begleiten. </a:t>
            </a:r>
          </a:p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Koordinierungs- und zentrale Anlaufstelle dient zudem als Netzwerkknoten für Engagierte aus der aktiven Seniorenarbeit, wie beispielsweise </a:t>
            </a:r>
            <a:r>
              <a:rPr lang="de-DE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Nachbarschaftshilfen, Seniorenbeauftragte 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sowie </a:t>
            </a:r>
            <a:r>
              <a:rPr lang="de-DE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Wohlfahrts-verbände 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koordiniert regelmäßige Austauschtreffen.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05C751D0-6ACE-0A47-A17E-9FC016321BEB}"/>
              </a:ext>
            </a:extLst>
          </p:cNvPr>
          <p:cNvSpPr/>
          <p:nvPr/>
        </p:nvSpPr>
        <p:spPr>
          <a:xfrm flipV="1">
            <a:off x="185922" y="7200992"/>
            <a:ext cx="6252411" cy="18479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7EE4713E-ABE7-C946-8DE0-AFBC375E3F51}"/>
              </a:ext>
            </a:extLst>
          </p:cNvPr>
          <p:cNvSpPr txBox="1"/>
          <p:nvPr/>
        </p:nvSpPr>
        <p:spPr>
          <a:xfrm>
            <a:off x="7298338" y="2990342"/>
            <a:ext cx="3220412" cy="3862404"/>
          </a:xfrm>
          <a:prstGeom prst="rect">
            <a:avLst/>
          </a:prstGeom>
          <a:noFill/>
        </p:spPr>
        <p:txBody>
          <a:bodyPr wrap="square" lIns="288000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Einbindung einer/s Beauftragten für Sozialraumkoordination gilt als zentrale Maßnahme im Seniorenpolitischen </a:t>
            </a:r>
            <a:r>
              <a:rPr lang="de-DE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Gesamtkonzept des Landkreises Neumarkt i.d.OPf. 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greift wiederum eine Forderung aus der dem Konzept zugrundeliegenden </a:t>
            </a:r>
            <a:r>
              <a:rPr lang="de-DE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generationsübergreifenden </a:t>
            </a: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auf.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SPGK umfasst folgende Themen- bzw. Maßnahmenschwerpunkte: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Wohnen und örtliche Infrastruktur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Teilhabe und Engagement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Selbstständiges Leben im Alter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Gesundheitsversorgung</a:t>
            </a:r>
          </a:p>
          <a:p>
            <a:pPr marL="171450" indent="-171450" algn="just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Pflege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Download des SPGK über </a:t>
            </a:r>
            <a:br>
              <a:rPr lang="de-DE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www.landkreis-neumarkt.de</a:t>
            </a:r>
            <a:endParaRPr lang="de-DE" sz="11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717D981D-707B-9C44-84C9-0A9C7FB7993D}"/>
              </a:ext>
            </a:extLst>
          </p:cNvPr>
          <p:cNvSpPr/>
          <p:nvPr/>
        </p:nvSpPr>
        <p:spPr>
          <a:xfrm>
            <a:off x="185922" y="168367"/>
            <a:ext cx="6252410" cy="16042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CE1A1845-86E9-2843-B958-2FC627BB0726}"/>
              </a:ext>
            </a:extLst>
          </p:cNvPr>
          <p:cNvSpPr/>
          <p:nvPr/>
        </p:nvSpPr>
        <p:spPr>
          <a:xfrm flipV="1">
            <a:off x="4258388" y="7200992"/>
            <a:ext cx="6252411" cy="18479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404" dirty="0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8B6F3928-7922-E740-B2A1-A1CB598E2745}"/>
              </a:ext>
            </a:extLst>
          </p:cNvPr>
          <p:cNvSpPr/>
          <p:nvPr/>
        </p:nvSpPr>
        <p:spPr>
          <a:xfrm>
            <a:off x="4258389" y="168442"/>
            <a:ext cx="6252410" cy="16042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AA5FDF9-1AA6-D145-BB9E-C81C5C85E9D6}"/>
              </a:ext>
            </a:extLst>
          </p:cNvPr>
          <p:cNvSpPr/>
          <p:nvPr/>
        </p:nvSpPr>
        <p:spPr>
          <a:xfrm>
            <a:off x="7489645" y="2579601"/>
            <a:ext cx="2537582" cy="334800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Maßnahmenschwerpunkte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EE1D6CF-762C-774E-972A-918784A869A1}"/>
              </a:ext>
            </a:extLst>
          </p:cNvPr>
          <p:cNvSpPr/>
          <p:nvPr/>
        </p:nvSpPr>
        <p:spPr>
          <a:xfrm>
            <a:off x="185922" y="748280"/>
            <a:ext cx="3103200" cy="604461"/>
          </a:xfrm>
          <a:prstGeom prst="rect">
            <a:avLst/>
          </a:prstGeom>
          <a:solidFill>
            <a:srgbClr val="95C3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bIns="54000" rtlCol="0" anchor="ctr"/>
          <a:lstStyle/>
          <a:p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Sozialraumkoordination für den </a:t>
            </a:r>
            <a:r>
              <a:rPr lang="de-DE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Landkreis </a:t>
            </a:r>
            <a:r>
              <a:rPr lang="de-DE" sz="1400" b="1" dirty="0">
                <a:latin typeface="Arial" panose="020B0604020202020204" pitchFamily="34" charset="0"/>
                <a:cs typeface="Arial" panose="020B0604020202020204" pitchFamily="34" charset="0"/>
              </a:rPr>
              <a:t>Neumarkt i.d.OPf.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05" y="6523163"/>
            <a:ext cx="6753405" cy="533388"/>
          </a:xfrm>
          <a:prstGeom prst="rect">
            <a:avLst/>
          </a:prstGeom>
        </p:spPr>
      </p:pic>
      <p:pic>
        <p:nvPicPr>
          <p:cNvPr id="5" name="Grafik 4" descr="Ein Bild, das drinnen, Person, Essen, Küche enthält.&#10;&#10;Automatisch generierte Beschreibung">
            <a:extLst>
              <a:ext uri="{FF2B5EF4-FFF2-40B4-BE49-F238E27FC236}">
                <a16:creationId xmlns:a16="http://schemas.microsoft.com/office/drawing/2014/main" id="{FFE97ECE-25A1-BC4F-9C93-140771B1B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9645" y="440783"/>
            <a:ext cx="3023540" cy="2015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31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FDB7BD8232CF4F8DB80910747EFF09" ma:contentTypeVersion="17" ma:contentTypeDescription="Ein neues Dokument erstellen." ma:contentTypeScope="" ma:versionID="009e4255bd572568d9ad4e8088c707d6">
  <xsd:schema xmlns:xsd="http://www.w3.org/2001/XMLSchema" xmlns:xs="http://www.w3.org/2001/XMLSchema" xmlns:p="http://schemas.microsoft.com/office/2006/metadata/properties" xmlns:ns2="6269e308-ca3c-4c95-a9a4-3bb7dee530a7" xmlns:ns3="cd69c8f7-91f4-432b-b8de-eb05aac38fb6" targetNamespace="http://schemas.microsoft.com/office/2006/metadata/properties" ma:root="true" ma:fieldsID="3befab930a6c9882faeab2589a4568ba" ns2:_="" ns3:_="">
    <xsd:import namespace="6269e308-ca3c-4c95-a9a4-3bb7dee530a7"/>
    <xsd:import namespace="cd69c8f7-91f4-432b-b8de-eb05aac38fb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69e308-ca3c-4c95-a9a4-3bb7dee530a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ildmarkierungen" ma:readOnly="false" ma:fieldId="{5cf76f15-5ced-4ddc-b409-7134ff3c332f}" ma:taxonomyMulti="true" ma:sspId="104ad515-a40d-4cdc-9988-480e18aff1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69c8f7-91f4-432b-b8de-eb05aac38fb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497fe41-8e6d-4abe-a7c2-192c53670944}" ma:internalName="TaxCatchAll" ma:showField="CatchAllData" ma:web="cd69c8f7-91f4-432b-b8de-eb05aac38f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d69c8f7-91f4-432b-b8de-eb05aac38fb6" xsi:nil="true"/>
    <lcf76f155ced4ddcb4097134ff3c332f xmlns="6269e308-ca3c-4c95-a9a4-3bb7dee530a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D3B826-B293-4515-9A7E-E83BDAE648CE}"/>
</file>

<file path=customXml/itemProps2.xml><?xml version="1.0" encoding="utf-8"?>
<ds:datastoreItem xmlns:ds="http://schemas.openxmlformats.org/officeDocument/2006/customXml" ds:itemID="{C0F987D8-D755-4042-A614-D9C9D3390ECF}"/>
</file>

<file path=customXml/itemProps3.xml><?xml version="1.0" encoding="utf-8"?>
<ds:datastoreItem xmlns:ds="http://schemas.openxmlformats.org/officeDocument/2006/customXml" ds:itemID="{47BD6D14-4DBD-4D7C-A8BB-A4F75B10D83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440</Words>
  <Application>Microsoft Office PowerPoint</Application>
  <PresentationFormat>Benutzerdefiniert</PresentationFormat>
  <Paragraphs>57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Calibri Light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Amthor</dc:creator>
  <cp:lastModifiedBy>Alexandra Ludwig</cp:lastModifiedBy>
  <cp:revision>113</cp:revision>
  <cp:lastPrinted>2020-10-07T13:38:21Z</cp:lastPrinted>
  <dcterms:created xsi:type="dcterms:W3CDTF">2020-02-03T10:37:33Z</dcterms:created>
  <dcterms:modified xsi:type="dcterms:W3CDTF">2020-10-20T14:31:19Z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0x0101004BFDB7BD8232CF4F8DB80910747EFF09</vt:lpwstr>
  </property>
</Properties>
</file>